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306" r:id="rId4"/>
    <p:sldId id="268" r:id="rId5"/>
    <p:sldId id="259" r:id="rId6"/>
    <p:sldId id="313" r:id="rId7"/>
    <p:sldId id="308" r:id="rId8"/>
    <p:sldId id="316" r:id="rId9"/>
    <p:sldId id="309" r:id="rId10"/>
    <p:sldId id="310" r:id="rId11"/>
    <p:sldId id="311" r:id="rId12"/>
    <p:sldId id="307" r:id="rId13"/>
    <p:sldId id="315" r:id="rId14"/>
    <p:sldId id="312" r:id="rId15"/>
    <p:sldId id="317" r:id="rId16"/>
    <p:sldId id="318" r:id="rId17"/>
    <p:sldId id="319" r:id="rId18"/>
    <p:sldId id="258" r:id="rId19"/>
    <p:sldId id="320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321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78"/>
    <p:restoredTop sz="90221"/>
  </p:normalViewPr>
  <p:slideViewPr>
    <p:cSldViewPr snapToGrid="0" snapToObjects="1">
      <p:cViewPr varScale="1">
        <p:scale>
          <a:sx n="106" d="100"/>
          <a:sy n="106" d="100"/>
        </p:scale>
        <p:origin x="3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F9D23-FA9B-F64E-A81B-360A9A7BF44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A8955-ECBC-A647-A56E-6EF1E83FE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5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umbiaviz.github.io/2020s_w6998/reviews/week6.html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vis.stanford.edu/files/2012-Profiler-AVI.pdf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users.eecs.northwestern.edu/~choudhar/Publications/InfrastructureForScalableParallelMultidimensionalAnalysis.pdf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8.08983.pdf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I am going to present imMens.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introduces techniques to scale-out interactions on visualization over large-scale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https://columbiaviz.github.io/2020s_w6998/reviews/week6.html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065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f4c5efba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f4c5efba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http://vis.stanford.edu/files/2012-Profiler-AVI.pdf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http://users.eecs.northwestern.edu/~choudhar/Publications/InfrastructureForScalableParallelMultidimensionalAnalysis.pdf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Profiler, a visual analysis tool for assessing quality issues in tabular 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 uses binned plots to accelerate interactions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 a single in-memory data cube and sequential query processing to support brushing &amp; linking → doesn’t scale to larger data sets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4854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fd57dceb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fd57dceb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 should be limited by the chosen resolution of the visualized data not number of records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Immens: browser-based system for real time interaction with scalable visual summaries of big data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6504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f4c5efba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f4c5efba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paper dedicates a whole section on data reduction methods, which felt repetitive at first especially that most of the techniques mentioned was already mentioned in the related work.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They used it to justify their reduction method choice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Data reduction methods aim to reduce visual clutter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process of hiding detail of data while maintaining the important characteristics of data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Techniques for data abstractions: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Filtering, Sampling: uniform, stratified, systematic sampling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-"/>
            </a:pPr>
            <a:r>
              <a:rPr lang="en">
                <a:solidFill>
                  <a:srgbClr val="FF0000"/>
                </a:solidFill>
              </a:rPr>
              <a:t>Requires specific dimensions be chosen ahead of time, requiring prior knowledge and often costly pre-processing</a:t>
            </a:r>
            <a:endParaRPr>
              <a:solidFill>
                <a:srgbClr val="FF0000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Binned aggregation: aggregates data and visualizes density by counting the number of data points falling within each predefined bin.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Model-based: describe data in terms of mathematical models or statistical summaries -&gt; contours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Hybrid: filter + model, sampling + aggregation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b="1">
                <a:solidFill>
                  <a:schemeClr val="dk1"/>
                </a:solidFill>
              </a:rPr>
              <a:t>Comparison</a:t>
            </a:r>
            <a:r>
              <a:rPr lang="en">
                <a:solidFill>
                  <a:schemeClr val="dk1"/>
                </a:solidFill>
              </a:rPr>
              <a:t>: Strategies listed in the comparison paper: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Scan sequentially, Select subset, Summarize somehow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245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fd57dceb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fd57dceb1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b="1">
                <a:solidFill>
                  <a:schemeClr val="dk1"/>
                </a:solidFill>
              </a:rPr>
              <a:t>This paper focused on binned aggregation as the primary data reduction strategy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b="1">
                <a:solidFill>
                  <a:schemeClr val="dk1"/>
                </a:solidFill>
              </a:rPr>
              <a:t>Why:</a:t>
            </a:r>
            <a:endParaRPr b="1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b="1">
                <a:solidFill>
                  <a:schemeClr val="dk1"/>
                </a:solidFill>
              </a:rPr>
              <a:t>Global patterns (densities)</a:t>
            </a:r>
            <a:endParaRPr b="1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b="1">
                <a:solidFill>
                  <a:schemeClr val="dk1"/>
                </a:solidFill>
              </a:rPr>
              <a:t>Local features (outliers)</a:t>
            </a:r>
            <a:endParaRPr b="1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b="1">
                <a:solidFill>
                  <a:schemeClr val="dk1"/>
                </a:solidFill>
              </a:rPr>
              <a:t>Multiple level of resolution by controling bin size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Binning schemes for four data types: ordinal, numeric, temporal and geographic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show a design space of binned plots for supported data types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They focus on binned plots up to two data dimensions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Color used to encode data density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2111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fd57dceb1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fd57dceb1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treat bin count as an adjustable parameter bounded by the screen pixels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don’t go into details on how the bins are chosen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Although Constrained by texture size: 256 bins per dimension for 3D data and 64 bins per dimension for a 4D tile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236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fd57dceb1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fd57dceb1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paper addressed the first challenge which is perceptual scalability using binned aggregations.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second challenge the paper focus on is interaction scalability.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paper uses this set of visualizations as a running example.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5D: User, Date, Time, Lat, Long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linked visualization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731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fd57dceb1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fd57dceb1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Brushing and linking in which selections in one view highlight the corresponding data in the other views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requires computing aggregates filtered by an initial data selection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Jan bin is selected in the Month histogram in response the corresponding data are highlighted in orange in the other histograms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map shows only the checkins in the month of Jan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63544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fd57dceb1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fd57dceb1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&amp; navigate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3441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fd57dceb1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fd57dceb1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use data cubes over (X, Y, Month, Data, Hour) -&gt; 5-dimensional data cube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754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fd57dceb1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fd57dceb1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perform brushing and linking from the Month histogram we can filter the data cube to only the rows with bin 0 in the month dimension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perform a roll-up by summing data along the Hour, X, and Y dimensions.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635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fd57dceb1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fd57dceb1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far we have explored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1- polaris: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2- vega-lite: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3- draco: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4: voyager: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systems focused on how to construct visualizations, either by providing </a:t>
            </a:r>
            <a:r>
              <a:rPr lang="en">
                <a:solidFill>
                  <a:schemeClr val="dk1"/>
                </a:solidFill>
              </a:rPr>
              <a:t>grammar of </a:t>
            </a:r>
            <a:r>
              <a:rPr lang="en"/>
              <a:t>graphics, constraint based input, building recommendation engine that combine both to find the best set of visualizations that would facilitate data exploration.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651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fd57dceb1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fd57dceb1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major draw back with the full data cube is that the size can be large that it can’t fit in memory 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the number of bins or dimensions increases the data cube size increase.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paper address this issue by recognising that the user doesn’t express all combinations,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main idea: decomposing full data cube and  Build cube for pairs of plots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3-dimensional cubes can cover all the possible brushing and linking scenarios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(X, Y, Hour), (X, Y, Day), (X, Y, Month), (Hour, Day, Month)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(512*512*24)+(512*512*32)+(512*512*12)+(31*24*12) = 17834720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512*512*12*24*32=2415919104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758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fd57dceb1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fd57dceb1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handle large bin counts they segment the bin ranges to form multivariate data tiles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are precomputed on a server and then loaded on demand to support client-size visualization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9567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fd57dceb1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fd57dceb1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Dense vs Sparse representation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They choose dense because is it simple, efficient to perform parallel processing when aggregating data tiles.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Consistent indexing scheme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tiles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Packing data into an image format -&gt; directly bind them to the WebGL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Efficient storage and transfer of tiles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Easy to use with GPU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Constrained by texture size: 256 bins per dimension for 3D data and 64 bins per dimension for a 4D tile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on GPU: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They utilise GPU processing the compute roll-up operations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all bins, perform aggregation in parallel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7387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fd57dceb1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fd57dceb1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measure system frame-rate during brushing &amp; linking -&gt;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 time it takes to compute roll-up query and rerender the display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Vary: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Per dimension bin count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Number of dimensions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Number of input records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Due to memory limit, profiler can not visualize data with more than 1M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imMens sustains an average 50 fps across all conditions -&gt; invariant to the original data set size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3157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fd57dceb1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fd57dceb1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follow up works: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Does immens only support one active filter at a time?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“imMens [27] uses precomputed summaries to enable real-time interactions in the browser, butt heir interactions are limited to the binning resolution and a single interactive brush”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251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fd57dceb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fd57dceb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could be follow up works?  EXAMPLE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ideas came to mind as you researched the paper?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the paper is not recent, what ended up being follow up works (from same or different groups)?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https://arxiv.org/pdf/1808.08983.pdf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728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fd57dceb1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fd57dceb1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Lack of support for ad-hoc compound brushing of more than 4D? Do we need more?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How long does it take to compute data tiles?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What happens if the base table is not static?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How expressive/effective is binned aggregation?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 sampling to accelerate tile computations and prefetch data to client perform it is requested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Does immens only support one active filter at a time?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“imMens [27] uses precomputed summaries to enable real-time interactions in the browser, butt heir interactions are limited to the binning resolution and a single interactive brush”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654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developer side, we offer a declarative model for specification of pan/zoom visualizations.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Declarative designs hide execution details (e.g. backend optimization and frontend rendering) from the developer, so that they can focus on visual specification.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execution side,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parses the developer’s specification and performs basic constraint checking. Based on the specification,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backend server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precomputes necessary database indexes for performance optimizations.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frontend renderer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responsible for listening to user activities, communicating with the backend server to fetch data and rendering the visualizations.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EE891-DC11-4E4C-8109-CA4ABF2BE83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77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watch an example of how zoom and pan works. </a:t>
            </a:r>
          </a:p>
          <a:p>
            <a:r>
              <a:rPr lang="en-US" dirty="0" err="1"/>
              <a:t>iN</a:t>
            </a:r>
            <a:r>
              <a:rPr lang="en-US" dirty="0"/>
              <a:t> this video, when zoom in, the canvas changed,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EE891-DC11-4E4C-8109-CA4ABF2BE83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915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video we have watched, it is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define the concept of canvas and layer.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layer concept in our model is conceptually analogous to the layer operator proposed in existing visual specification grammars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EE891-DC11-4E4C-8109-CA4ABF2BE83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1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fd57dceb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fd57dceb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touched briefly last week with the Comparison paper on the issue of scalability.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addition, we got a glimpse on how the backend is connected with the frontend in polaris.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the authors show different performance issues and they leave it for future work to address the interactivity and responsiveness of the system for large-scale data.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Today, we focus on the scalability problem and performance issue. 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8756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Canvases are “zoom levels” connected by zooms.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canvas has multiple layers.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data prepares the data source for rendering a layer. A rendering function maps data to visual objects. A placement function provides spatial information of objects to enable fast data fetching.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EE891-DC11-4E4C-8109-CA4ABF2BE83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645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EE891-DC11-4E4C-8109-CA4ABF2BE83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809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altLang="zh-CN" dirty="0"/>
              <a:t>inimum</a:t>
            </a:r>
            <a:r>
              <a:rPr lang="zh-CN" altLang="en-US" dirty="0"/>
              <a:t> </a:t>
            </a:r>
            <a:r>
              <a:rPr lang="en-US" altLang="zh-CN" dirty="0" err="1"/>
              <a:t>bounf</a:t>
            </a:r>
            <a:r>
              <a:rPr lang="zh-CN" altLang="en-US" dirty="0"/>
              <a:t> </a:t>
            </a:r>
            <a:r>
              <a:rPr lang="en-US" altLang="zh-CN" dirty="0"/>
              <a:t>rectangle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offline</a:t>
            </a:r>
            <a:r>
              <a:rPr lang="zh-CN" altLang="en-US" dirty="0"/>
              <a:t> </a:t>
            </a:r>
            <a:r>
              <a:rPr lang="en-US" altLang="zh-CN" dirty="0"/>
              <a:t>indexing..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fetch data inside a given viewport, the backend can issue a spatial query that returns all records whose bounding boxes inter- sect with the viewport.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EE891-DC11-4E4C-8109-CA4ABF2BE83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3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altLang="zh-CN" dirty="0"/>
              <a:t>inimum</a:t>
            </a:r>
            <a:r>
              <a:rPr lang="zh-CN" altLang="en-US" dirty="0"/>
              <a:t> </a:t>
            </a:r>
            <a:r>
              <a:rPr lang="en-US" altLang="zh-CN" dirty="0" err="1"/>
              <a:t>bounf</a:t>
            </a:r>
            <a:r>
              <a:rPr lang="zh-CN" altLang="en-US" dirty="0"/>
              <a:t> </a:t>
            </a:r>
            <a:r>
              <a:rPr lang="en-US" altLang="zh-CN" dirty="0"/>
              <a:t>rectangle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offline</a:t>
            </a:r>
            <a:r>
              <a:rPr lang="zh-CN" altLang="en-US" dirty="0"/>
              <a:t> </a:t>
            </a:r>
            <a:r>
              <a:rPr lang="en-US" altLang="zh-CN" dirty="0"/>
              <a:t>indexing..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EE891-DC11-4E4C-8109-CA4ABF2BE83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32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EE891-DC11-4E4C-8109-CA4ABF2BE83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13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fd57dceb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fd57dceb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 paper focuses on two kinds of scalability: perceptual, and interactive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Which both  occurs when a task has “too much” of something -&gt; affect the user’s perceptual and cognitive limits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For example, Cluttered visualization can make it difficult to effectively draw insights from the data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 strategy provided last week in the comparison paper was to use : Select subset or Summarize somehow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That can be done by Adding interactions to explore the data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 example of interaction mechanism is Brushing and linking in which selections in one view highlight the corresponding data in the other views.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example here: view (1) we compute number of records per month and view (2) computes them per day.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Selecting on July in view (1) would highlight the number of records in view (2) with month=July.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requires computing aggregates filtered by selection which: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Does Not scale well with the dataset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If the data set doesn’t fit in-memory, it would require sending these queries to a server incurs latency due to both processing and networking delays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57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fd57dceb1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fd57dceb1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If we look into how the GROUP BY is computed, we can see that xxx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To accelerate that process we can precompute data ahead of time so these operations would mainly be lookup operations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470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f3fc9944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f3fc9944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most common Data structure used  to accelerate aggregation queries is data cubes.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>
                <a:solidFill>
                  <a:schemeClr val="dk1"/>
                </a:solidFill>
              </a:rPr>
              <a:t>The CUBE operation is the result of computing  all possible GROUP BY aggregations</a:t>
            </a:r>
            <a:r>
              <a:rPr lang="en">
                <a:solidFill>
                  <a:schemeClr val="dk1"/>
                </a:solidFill>
              </a:rPr>
              <a:t> for a given list of attributes (for n attributes 2^n group bys)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Although called a "cube", it can be 2-dimensional, 3-dimensional, or higher-dimensional.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Each 	dimension represents some attribute in the database and the cells in the data cube represent the measure of interest. For example, they could contain a count 	for the number of times that attribute combination occurs in the database, or 	the minimum, maximum, sum or average value of some attribute.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 it precompute every possible aggregate query over the database to support quick exploration.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400">
                <a:solidFill>
                  <a:schemeClr val="dk1"/>
                </a:solidFill>
              </a:rPr>
              <a:t>3*4*4=48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2^3 = 8 group bys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How does this help with interactions?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	This size increases exponentially with the number of attributes and linearly with the cardinalities of those attributes.</a:t>
            </a:r>
            <a:endParaRPr sz="1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484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fd57dceb1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fd57dceb1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small example: here we have 3 linked visualizations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represent a group by on an attribute the the number of counts of that attribute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1278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fd57dceb1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fd57dceb1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677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fd57dceb1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fd57dceb1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589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CD60-9E60-C448-915E-FBC7ED736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45D4A-C54B-9C4B-A96E-A1AB64F53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620A-AC67-FE49-B237-39227107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6CEA1-B544-C041-B80A-318BF2C9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3BB5-0371-AD42-AC04-0848060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5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A00D-6EB1-C749-AD58-39EC7017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0EAFB-2C12-FF49-B2EF-37D5F8094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45EF-6B11-544A-8582-515AB007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01D6E-6C3B-4E44-AE0E-0E0362B7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1F530-545B-E641-B501-B3CB28D1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8D5D7-697D-C14D-8D23-DE6CC0948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C60F8-2C45-AF46-B40A-B18DA99E7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76BE2-6214-C94A-802B-8CB5B303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17F0D-101C-E342-A381-66692BBD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A261-9C62-A047-88A0-6BE7F0C1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29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78917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1BFD-FF17-5A4E-AE20-F3D1193C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BEEE-6247-3C49-B843-56B76BE2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3470-9EAC-834F-8D19-2C7D8C87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6DBB-FDF6-9D4B-9347-DFA9C68C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C6C7-5FBD-CA45-97FD-A4A2CC9B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69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3287-1244-044E-8120-ED80A08C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8A47B-E02D-E84C-98CF-0254B4812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D22A-6052-7444-B82B-52568B79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45307-C0A4-8648-A8FC-14FEE716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43AAD-8722-CA43-B3C7-0CC5973F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3F30-A792-234A-B6C2-9F88BE75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C699-781B-5B4C-8CCF-3E9CC6EAD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B39C2-6990-8F47-BE6D-BC09AF2D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2AC93-0A07-D74A-A41A-3B93FECD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CD02F-36D7-7A4A-8319-60F73EB6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AA84F-3CEB-7843-8A09-173D6540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3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314-AD71-6A40-A86E-60E2FBA7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0BD5C-5FBC-C148-A8DC-8697C809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4AF77-B3B6-B24C-8D88-1160A8CC7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DEFE3-0D65-874E-A2DA-70A21099C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B60CC-4F9E-6444-9A23-ABDE2AF5C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A4962-3B47-E249-A88E-26CBD7238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B38B4-B67A-1E43-9774-C8825F68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B6F05-3142-5848-AFF8-C5014AE1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7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66E1-B824-B548-8B36-6A84BD18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49E96-C09D-FC40-87A3-0B1C5E2C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A9BD2-4F82-9940-8E44-6CD61FFA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23D1F-DA49-5A48-8B9F-86527E82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F27A5-FC94-714B-8A28-F31407E1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624B4-E725-A948-B7FF-8E68358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1EF5D-8F0B-DB4A-B7FA-AD41C376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61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7B60-D66C-694D-8C13-D4D9BE9B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18D0E-2957-D343-B7BC-986182DF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2370A-39D0-EB4C-8F6B-9C2D45AF1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A908C-9453-5244-91B6-0C8BA692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AA170-5DF6-C041-87B0-985E2153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6F981-DF03-6240-B5DE-9D74A7A8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0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9ABC-D3C2-794D-9DC8-9FD53C59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2607B-F913-7947-8A23-5A9BA3F4F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90B26-3497-564A-8F0E-1707498D2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92668-87E2-F449-A810-D4B9C2CA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E0325-3993-EE43-AF3A-8CF0BA65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F28AB-58ED-0E49-9D32-44458414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83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A61F12-D1AC-C54E-825B-C25A7E13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4A889-F310-2146-AD59-D6E632E1F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E2B63-5226-0748-9584-E2CB45BF0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77B7F3-A623-604C-9FA0-35347E68EB54}" type="datetimeFigureOut">
              <a:rPr lang="en-US" smtClean="0"/>
              <a:pPr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DCCF8-404C-6148-8B45-A4FDF75D6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03BB2-2095-B349-ADC5-3F1C09D04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E10350-1EBD-5B44-B3D7-8DA55A06D2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nb.mit.edu/f/57735" TargetMode="External"/><Relationship Id="rId2" Type="http://schemas.openxmlformats.org/officeDocument/2006/relationships/hyperlink" Target="http://nb.mit.edu/f/57734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4D71-B1F5-DF48-8478-3A205D0E7F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6</a:t>
            </a:r>
            <a:br>
              <a:rPr lang="en-US" dirty="0"/>
            </a:br>
            <a:r>
              <a:rPr lang="en-US" dirty="0"/>
              <a:t>Performance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F655F-40C3-604E-B880-86E5243461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46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When are the techniques (binning, cubing) not applicable?</a:t>
            </a:r>
          </a:p>
          <a:p>
            <a:r>
              <a:rPr lang="en-US" dirty="0"/>
              <a:t>arbitrary brushes</a:t>
            </a:r>
          </a:p>
          <a:p>
            <a:r>
              <a:rPr lang="en-US" dirty="0"/>
              <a:t>combinations of filters</a:t>
            </a:r>
          </a:p>
          <a:p>
            <a:r>
              <a:rPr lang="en-US" dirty="0"/>
              <a:t>arbitrary aggregates</a:t>
            </a:r>
          </a:p>
          <a:p>
            <a:r>
              <a:rPr lang="en-US" dirty="0"/>
              <a:t>zoom?</a:t>
            </a:r>
          </a:p>
          <a:p>
            <a:r>
              <a:rPr lang="en-US" dirty="0"/>
              <a:t>scatterplots with transparency (why?)</a:t>
            </a:r>
          </a:p>
          <a:p>
            <a:r>
              <a:rPr lang="en-US" dirty="0"/>
              <a:t>higher dimensionality interactions</a:t>
            </a:r>
          </a:p>
          <a:p>
            <a:pPr lvl="1"/>
            <a:r>
              <a:rPr lang="en-US" dirty="0"/>
              <a:t>b = 50 bins for each dimension</a:t>
            </a:r>
          </a:p>
          <a:p>
            <a:pPr lvl="1"/>
            <a:r>
              <a:rPr lang="en-US" dirty="0"/>
              <a:t>1d x 2d chart?</a:t>
            </a:r>
          </a:p>
          <a:p>
            <a:pPr lvl="1"/>
            <a:r>
              <a:rPr lang="en-US" dirty="0"/>
              <a:t>2d x 2d chart?</a:t>
            </a:r>
          </a:p>
        </p:txBody>
      </p:sp>
    </p:spTree>
    <p:extLst>
      <p:ext uri="{BB962C8B-B14F-4D97-AF65-F5344CB8AC3E}">
        <p14:creationId xmlns:p14="http://schemas.microsoft.com/office/powerpoint/2010/main" val="140196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partitioning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Immens</a:t>
            </a:r>
            <a:r>
              <a:rPr lang="en-US" dirty="0"/>
              <a:t> uses </a:t>
            </a:r>
            <a:r>
              <a:rPr lang="en-US" dirty="0" err="1"/>
              <a:t>equi</a:t>
            </a:r>
            <a:r>
              <a:rPr lang="en-US" dirty="0"/>
              <a:t>-width bins.  Why?  What’s an alternative?</a:t>
            </a:r>
          </a:p>
          <a:p>
            <a:pPr>
              <a:buFont typeface="Arial" charset="0"/>
              <a:buChar char="•"/>
            </a:pPr>
            <a:r>
              <a:rPr lang="en-US" dirty="0"/>
              <a:t>sparse vs dense representations</a:t>
            </a:r>
          </a:p>
          <a:p>
            <a:pPr>
              <a:buFont typeface="Arial" charset="0"/>
              <a:buChar char="•"/>
            </a:pPr>
            <a:r>
              <a:rPr lang="en-US" dirty="0"/>
              <a:t>lookups fast</a:t>
            </a:r>
          </a:p>
          <a:p>
            <a:pPr>
              <a:buFont typeface="Arial" charset="0"/>
              <a:buChar char="•"/>
            </a:pPr>
            <a:r>
              <a:rPr lang="en-US" dirty="0"/>
              <a:t>sensitive to outliers in attribute values?</a:t>
            </a:r>
          </a:p>
        </p:txBody>
      </p:sp>
    </p:spTree>
    <p:extLst>
      <p:ext uri="{BB962C8B-B14F-4D97-AF65-F5344CB8AC3E}">
        <p14:creationId xmlns:p14="http://schemas.microsoft.com/office/powerpoint/2010/main" val="148421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Kyrix</a:t>
            </a:r>
            <a:br>
              <a:rPr lang="en-US" dirty="0"/>
            </a:br>
            <a:r>
              <a:rPr lang="en-US" dirty="0"/>
              <a:t>Discussion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23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class of SQL queries does </a:t>
            </a:r>
            <a:r>
              <a:rPr lang="en-US" dirty="0" err="1"/>
              <a:t>Kyrix</a:t>
            </a:r>
            <a:r>
              <a:rPr lang="en-US" dirty="0"/>
              <a:t> fundamentally express?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SELECT * WHERE point WITHIN viewport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/>
              <a:t>How general is this “</a:t>
            </a:r>
            <a:r>
              <a:rPr lang="en-US" dirty="0" err="1"/>
              <a:t>zoomable</a:t>
            </a:r>
            <a:r>
              <a:rPr lang="en-US" dirty="0"/>
              <a:t> UI” class of interfaces?</a:t>
            </a:r>
          </a:p>
          <a:p>
            <a:pPr marL="0" indent="0">
              <a:buNone/>
            </a:pPr>
            <a:r>
              <a:rPr lang="en-US" dirty="0"/>
              <a:t>Why not Tableau?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04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/>
              <a:t>“I have a big (legacy) DB, I have a design in mind. Help!”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Task oriented programming API for XUI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Minimum needed to “do the rest”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Layer only needs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/>
              <a:t>SELECT * condition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/>
              <a:t>how to position an item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dirty="0"/>
              <a:t>how to render an item</a:t>
            </a:r>
          </a:p>
        </p:txBody>
      </p:sp>
    </p:spTree>
    <p:extLst>
      <p:ext uri="{BB962C8B-B14F-4D97-AF65-F5344CB8AC3E}">
        <p14:creationId xmlns:p14="http://schemas.microsoft.com/office/powerpoint/2010/main" val="16516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with </a:t>
            </a:r>
            <a:r>
              <a:rPr lang="en-US" dirty="0" err="1"/>
              <a:t>Immens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Immens</a:t>
            </a:r>
            <a:r>
              <a:rPr lang="en-US" dirty="0"/>
              <a:t>: specific optimization.  still need to build the app</a:t>
            </a:r>
          </a:p>
          <a:p>
            <a:pPr marL="0" indent="0">
              <a:buNone/>
            </a:pPr>
            <a:r>
              <a:rPr lang="en-US" dirty="0" err="1"/>
              <a:t>Kyrix</a:t>
            </a:r>
            <a:r>
              <a:rPr lang="en-US" dirty="0"/>
              <a:t>: task-specific API that handles the rest</a:t>
            </a:r>
          </a:p>
        </p:txBody>
      </p:sp>
    </p:spTree>
    <p:extLst>
      <p:ext uri="{BB962C8B-B14F-4D97-AF65-F5344CB8AC3E}">
        <p14:creationId xmlns:p14="http://schemas.microsoft.com/office/powerpoint/2010/main" val="2091221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73900" y="692200"/>
            <a:ext cx="11734400" cy="286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b="1"/>
              <a:t>imMens</a:t>
            </a:r>
            <a:r>
              <a:rPr lang="en"/>
              <a:t>: Real-time Visual Querying of Big Data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968" y="3855867"/>
            <a:ext cx="6418665" cy="1615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6617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1940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Motivation (1)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261027"/>
            <a:ext cx="4828632" cy="2411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4766" y="830934"/>
            <a:ext cx="6541367" cy="415000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734" y="3976334"/>
            <a:ext cx="8203199" cy="2713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592790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15600" y="1940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Motivation (2)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34" y="1578715"/>
            <a:ext cx="10509833" cy="4221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6902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Challenges in Big Data Visualization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har char="-"/>
            </a:pPr>
            <a:r>
              <a:rPr lang="en"/>
              <a:t>Perceptual scalability</a:t>
            </a:r>
            <a:endParaRPr/>
          </a:p>
          <a:p>
            <a:pPr>
              <a:buChar char="-"/>
            </a:pPr>
            <a:r>
              <a:rPr lang="en"/>
              <a:t>Interactive scalability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9409" y="2302804"/>
            <a:ext cx="4593721" cy="45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4">
            <a:alphaModFix/>
          </a:blip>
          <a:srcRect l="67813" t="5596" b="31312"/>
          <a:stretch/>
        </p:blipFill>
        <p:spPr>
          <a:xfrm>
            <a:off x="2932001" y="2939534"/>
            <a:ext cx="3722036" cy="369193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0" y="3662233"/>
            <a:ext cx="2932000" cy="11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SELECT month, count(*)</a:t>
            </a:r>
            <a:endParaRPr sz="2400"/>
          </a:p>
          <a:p>
            <a:r>
              <a:rPr lang="en" sz="2400"/>
              <a:t>GROUP BY month</a:t>
            </a:r>
            <a:endParaRPr sz="2400"/>
          </a:p>
          <a:p>
            <a:endParaRPr sz="2400"/>
          </a:p>
          <a:p>
            <a:r>
              <a:rPr lang="en" sz="2400"/>
              <a:t> </a:t>
            </a:r>
            <a:endParaRPr sz="2400"/>
          </a:p>
        </p:txBody>
      </p:sp>
      <p:sp>
        <p:nvSpPr>
          <p:cNvPr id="79" name="Google Shape;79;p16"/>
          <p:cNvSpPr txBox="1"/>
          <p:nvPr/>
        </p:nvSpPr>
        <p:spPr>
          <a:xfrm>
            <a:off x="101600" y="5084233"/>
            <a:ext cx="2932000" cy="11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SELECT day, count(*)</a:t>
            </a:r>
            <a:endParaRPr sz="2400"/>
          </a:p>
          <a:p>
            <a:r>
              <a:rPr lang="en" sz="2400" b="1">
                <a:solidFill>
                  <a:srgbClr val="E69138"/>
                </a:solidFill>
              </a:rPr>
              <a:t>WHERE month=Jul</a:t>
            </a:r>
            <a:endParaRPr sz="2400" b="1">
              <a:solidFill>
                <a:srgbClr val="E69138"/>
              </a:solidFill>
            </a:endParaRPr>
          </a:p>
          <a:p>
            <a:r>
              <a:rPr lang="en" sz="2400"/>
              <a:t>GROUP BY day</a:t>
            </a:r>
            <a:endParaRPr sz="2400"/>
          </a:p>
          <a:p>
            <a:endParaRPr sz="2400"/>
          </a:p>
          <a:p>
            <a:r>
              <a:rPr lang="en" sz="2400"/>
              <a:t> </a:t>
            </a:r>
            <a:endParaRPr sz="2400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1275" y="4058934"/>
            <a:ext cx="317333" cy="488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1323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Feedback for proposals sent out</a:t>
            </a:r>
          </a:p>
          <a:p>
            <a:pPr marL="0" indent="0">
              <a:buNone/>
            </a:pPr>
            <a:r>
              <a:rPr lang="en-US" dirty="0"/>
              <a:t>Poster session shared with Intro to Vis class?  Tues 4/28 6-8PM</a:t>
            </a:r>
          </a:p>
        </p:txBody>
      </p:sp>
    </p:spTree>
    <p:extLst>
      <p:ext uri="{BB962C8B-B14F-4D97-AF65-F5344CB8AC3E}">
        <p14:creationId xmlns:p14="http://schemas.microsoft.com/office/powerpoint/2010/main" val="60281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415600" y="1736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Group By Operation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3134" y="1985879"/>
            <a:ext cx="5597301" cy="3626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4">
            <a:alphaModFix/>
          </a:blip>
          <a:srcRect l="67813" t="5596" b="31312"/>
          <a:stretch/>
        </p:blipFill>
        <p:spPr>
          <a:xfrm>
            <a:off x="2791268" y="2017701"/>
            <a:ext cx="3454733" cy="356296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69833" y="2715167"/>
            <a:ext cx="3075600" cy="11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SELECT month, count(*)</a:t>
            </a:r>
            <a:endParaRPr sz="2400"/>
          </a:p>
          <a:p>
            <a:r>
              <a:rPr lang="en" sz="2400"/>
              <a:t>GROUP BY month</a:t>
            </a:r>
            <a:endParaRPr sz="2400"/>
          </a:p>
          <a:p>
            <a:endParaRPr sz="2400"/>
          </a:p>
          <a:p>
            <a:r>
              <a:rPr lang="en" sz="2400"/>
              <a:t> </a:t>
            </a:r>
            <a:endParaRPr sz="2400"/>
          </a:p>
        </p:txBody>
      </p:sp>
      <p:sp>
        <p:nvSpPr>
          <p:cNvPr id="89" name="Google Shape;89;p17"/>
          <p:cNvSpPr txBox="1"/>
          <p:nvPr/>
        </p:nvSpPr>
        <p:spPr>
          <a:xfrm>
            <a:off x="164137" y="4087480"/>
            <a:ext cx="2721600" cy="11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SELECT day, count(*)</a:t>
            </a:r>
            <a:endParaRPr sz="2400"/>
          </a:p>
          <a:p>
            <a:r>
              <a:rPr lang="en" sz="2400" b="1">
                <a:solidFill>
                  <a:srgbClr val="E69138"/>
                </a:solidFill>
              </a:rPr>
              <a:t>WHERE month=Jul</a:t>
            </a:r>
            <a:endParaRPr sz="2400" b="1">
              <a:solidFill>
                <a:srgbClr val="E69138"/>
              </a:solidFill>
            </a:endParaRPr>
          </a:p>
          <a:p>
            <a:r>
              <a:rPr lang="en" sz="2400"/>
              <a:t>GROUP BY day</a:t>
            </a:r>
            <a:endParaRPr sz="2400"/>
          </a:p>
          <a:p>
            <a:endParaRPr sz="2400"/>
          </a:p>
          <a:p>
            <a:r>
              <a:rPr lang="en" sz="2400"/>
              <a:t> 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79743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15600" y="1736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Data Cubes</a:t>
            </a:r>
            <a:endParaRPr/>
          </a:p>
        </p:txBody>
      </p:sp>
      <p:grpSp>
        <p:nvGrpSpPr>
          <p:cNvPr id="95" name="Google Shape;95;p18"/>
          <p:cNvGrpSpPr/>
          <p:nvPr/>
        </p:nvGrpSpPr>
        <p:grpSpPr>
          <a:xfrm>
            <a:off x="6286934" y="-16"/>
            <a:ext cx="5782733" cy="6695365"/>
            <a:chOff x="3371850" y="60988"/>
            <a:chExt cx="4337050" cy="5021524"/>
          </a:xfrm>
        </p:grpSpPr>
        <p:pic>
          <p:nvPicPr>
            <p:cNvPr id="96" name="Google Shape;9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1850" y="60988"/>
              <a:ext cx="4337050" cy="5021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8"/>
            <p:cNvSpPr/>
            <p:nvPr/>
          </p:nvSpPr>
          <p:spPr>
            <a:xfrm>
              <a:off x="6019475" y="332575"/>
              <a:ext cx="1438200" cy="13863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6019475" y="1020175"/>
              <a:ext cx="1438200" cy="373800"/>
            </a:xfrm>
            <a:prstGeom prst="rect">
              <a:avLst/>
            </a:pr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99" name="Google Shape;99;p18"/>
          <p:cNvPicPr preferRelativeResize="0"/>
          <p:nvPr/>
        </p:nvPicPr>
        <p:blipFill rotWithShape="1">
          <a:blip r:embed="rId4">
            <a:alphaModFix/>
          </a:blip>
          <a:srcRect t="1254"/>
          <a:stretch/>
        </p:blipFill>
        <p:spPr>
          <a:xfrm>
            <a:off x="0" y="937234"/>
            <a:ext cx="5917000" cy="592076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2228400" y="937233"/>
            <a:ext cx="3867600" cy="11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Select color, SUM(sales) WHERE </a:t>
            </a:r>
            <a:r>
              <a:rPr lang="en" sz="2400">
                <a:solidFill>
                  <a:srgbClr val="FF0000"/>
                </a:solidFill>
              </a:rPr>
              <a:t>Model=Chevy </a:t>
            </a:r>
            <a:r>
              <a:rPr lang="en" sz="2400"/>
              <a:t>and </a:t>
            </a:r>
            <a:r>
              <a:rPr lang="en" sz="2400">
                <a:solidFill>
                  <a:srgbClr val="FF0000"/>
                </a:solidFill>
              </a:rPr>
              <a:t>Year = 1992 </a:t>
            </a:r>
            <a:r>
              <a:rPr lang="en" sz="2400"/>
              <a:t>GROUP BY color</a:t>
            </a:r>
            <a:endParaRPr sz="2400"/>
          </a:p>
        </p:txBody>
      </p:sp>
      <p:cxnSp>
        <p:nvCxnSpPr>
          <p:cNvPr id="101" name="Google Shape;101;p18"/>
          <p:cNvCxnSpPr/>
          <p:nvPr/>
        </p:nvCxnSpPr>
        <p:spPr>
          <a:xfrm rot="10800000">
            <a:off x="324233" y="3320367"/>
            <a:ext cx="1737600" cy="309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2" name="Google Shape;102;p18"/>
          <p:cNvSpPr txBox="1"/>
          <p:nvPr/>
        </p:nvSpPr>
        <p:spPr>
          <a:xfrm>
            <a:off x="117167" y="4781600"/>
            <a:ext cx="1116400" cy="7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roll-up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3443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Example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44261"/>
          <a:stretch/>
        </p:blipFill>
        <p:spPr>
          <a:xfrm>
            <a:off x="1102134" y="2252800"/>
            <a:ext cx="9987733" cy="2926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888533" y="5003467"/>
            <a:ext cx="5207600" cy="1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AutoNum type="alphaUcPeriod"/>
            </a:pPr>
            <a:r>
              <a:rPr lang="en" sz="2400"/>
              <a:t>SELECT A, count(*) GROUP BY A</a:t>
            </a:r>
            <a:endParaRPr sz="2400"/>
          </a:p>
          <a:p>
            <a:pPr marL="609585" indent="-423323">
              <a:buSzPts val="1400"/>
              <a:buAutoNum type="alphaUcPeriod"/>
            </a:pPr>
            <a:r>
              <a:rPr lang="en" sz="2400"/>
              <a:t>SELECT B, count(*) GROUP BY B</a:t>
            </a:r>
            <a:endParaRPr sz="2400"/>
          </a:p>
          <a:p>
            <a:pPr marL="609585" indent="-423323">
              <a:buSzPts val="1400"/>
              <a:buAutoNum type="alphaUcPeriod"/>
            </a:pPr>
            <a:r>
              <a:rPr lang="en" sz="2400"/>
              <a:t>SELECT C, count(*)  GROUP BY C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3845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Example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42906"/>
          <a:stretch/>
        </p:blipFill>
        <p:spPr>
          <a:xfrm>
            <a:off x="1152667" y="2008667"/>
            <a:ext cx="10259167" cy="323246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888533" y="5003467"/>
            <a:ext cx="7800000" cy="1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AutoNum type="alphaUcPeriod"/>
            </a:pPr>
            <a:r>
              <a:rPr lang="en" sz="2400"/>
              <a:t>SELECT A, count(*) GROUP BY A</a:t>
            </a:r>
            <a:endParaRPr sz="2400"/>
          </a:p>
          <a:p>
            <a:pPr marL="609585" indent="-423323">
              <a:buSzPts val="1400"/>
              <a:buAutoNum type="alphaUcPeriod"/>
            </a:pPr>
            <a:r>
              <a:rPr lang="en" sz="2400"/>
              <a:t>SELECT B, count(*) GROUP BY B</a:t>
            </a:r>
            <a:endParaRPr sz="2400"/>
          </a:p>
          <a:p>
            <a:pPr marL="609585" indent="-423323">
              <a:buSzPts val="1400"/>
              <a:buAutoNum type="alphaUcPeriod"/>
            </a:pPr>
            <a:r>
              <a:rPr lang="en" sz="2400"/>
              <a:t>SELECT C, count(*)  WHERE </a:t>
            </a:r>
            <a:r>
              <a:rPr lang="en" sz="2400">
                <a:solidFill>
                  <a:srgbClr val="FF0000"/>
                </a:solidFill>
              </a:rPr>
              <a:t>A=a2 </a:t>
            </a:r>
            <a:r>
              <a:rPr lang="en" sz="2400"/>
              <a:t>AND </a:t>
            </a:r>
            <a:r>
              <a:rPr lang="en" sz="2400">
                <a:solidFill>
                  <a:srgbClr val="FF0000"/>
                </a:solidFill>
              </a:rPr>
              <a:t>B=b1</a:t>
            </a:r>
            <a:r>
              <a:rPr lang="en" sz="2400"/>
              <a:t> GROUP BY C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94778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Example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b="41680"/>
          <a:stretch/>
        </p:blipFill>
        <p:spPr>
          <a:xfrm>
            <a:off x="1174467" y="2160006"/>
            <a:ext cx="10361699" cy="316293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888533" y="5003467"/>
            <a:ext cx="7800000" cy="1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AutoNum type="alphaUcPeriod"/>
            </a:pPr>
            <a:r>
              <a:rPr lang="en" sz="2400"/>
              <a:t>SELECT A, count(*) GROUP BY A</a:t>
            </a:r>
            <a:endParaRPr sz="2400"/>
          </a:p>
          <a:p>
            <a:pPr marL="609585" indent="-423323">
              <a:buSzPts val="1400"/>
              <a:buAutoNum type="alphaUcPeriod"/>
            </a:pPr>
            <a:r>
              <a:rPr lang="en" sz="2400"/>
              <a:t>SELECT B, count(*) GROUP BY B</a:t>
            </a:r>
            <a:endParaRPr sz="2400"/>
          </a:p>
          <a:p>
            <a:pPr marL="609585" indent="-423323">
              <a:buSzPts val="1400"/>
              <a:buAutoNum type="alphaUcPeriod"/>
            </a:pPr>
            <a:r>
              <a:rPr lang="en" sz="2400"/>
              <a:t>SELECT C, count(*)  WHERE </a:t>
            </a:r>
            <a:r>
              <a:rPr lang="en" sz="2400">
                <a:solidFill>
                  <a:srgbClr val="FF0000"/>
                </a:solidFill>
              </a:rPr>
              <a:t>A=a2 </a:t>
            </a:r>
            <a:r>
              <a:rPr lang="en" sz="2400"/>
              <a:t>AND </a:t>
            </a:r>
            <a:r>
              <a:rPr lang="en" sz="2400">
                <a:solidFill>
                  <a:srgbClr val="FF0000"/>
                </a:solidFill>
              </a:rPr>
              <a:t>B=b1</a:t>
            </a:r>
            <a:r>
              <a:rPr lang="en" sz="2400"/>
              <a:t> GROUP BY C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3826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Related Work: Profiler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867" y="1573065"/>
            <a:ext cx="7065799" cy="448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301" y="2348567"/>
            <a:ext cx="4513868" cy="286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185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imMens Contributions</a:t>
            </a:r>
            <a:endParaRPr/>
          </a:p>
        </p:txBody>
      </p:sp>
      <p:sp>
        <p:nvSpPr>
          <p:cNvPr id="136" name="Google Shape;136;p23"/>
          <p:cNvSpPr txBox="1"/>
          <p:nvPr/>
        </p:nvSpPr>
        <p:spPr>
          <a:xfrm>
            <a:off x="1237800" y="4456967"/>
            <a:ext cx="9524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</a:rPr>
              <a:t>Guide: Scalability should be limited by the chosen resolution of the visualized data not number of records</a:t>
            </a: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363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73067" y="2712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Data Reduction Methods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67" y="3028204"/>
            <a:ext cx="11360799" cy="382979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>
            <a:spLocks noGrp="1"/>
          </p:cNvSpPr>
          <p:nvPr>
            <p:ph type="body" idx="1"/>
          </p:nvPr>
        </p:nvSpPr>
        <p:spPr>
          <a:xfrm>
            <a:off x="424800" y="10182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har char="-"/>
            </a:pPr>
            <a:r>
              <a:rPr lang="en"/>
              <a:t>Filtering &amp; Sampling (Select subset)</a:t>
            </a:r>
            <a:endParaRPr/>
          </a:p>
          <a:p>
            <a:pPr lvl="1">
              <a:spcBef>
                <a:spcPts val="0"/>
              </a:spcBef>
              <a:buChar char="-"/>
            </a:pPr>
            <a:r>
              <a:rPr lang="en"/>
              <a:t>Uniform Sample: data might not be representative</a:t>
            </a:r>
            <a:endParaRPr/>
          </a:p>
          <a:p>
            <a:pPr>
              <a:buChar char="-"/>
            </a:pPr>
            <a:r>
              <a:rPr lang="en"/>
              <a:t>Binned aggregation</a:t>
            </a:r>
            <a:endParaRPr/>
          </a:p>
          <a:p>
            <a:pPr>
              <a:buChar char="-"/>
            </a:pPr>
            <a:r>
              <a:rPr lang="en"/>
              <a:t>Model-based Abstraction (Summarize somehow)</a:t>
            </a:r>
            <a:endParaRPr/>
          </a:p>
          <a:p>
            <a:pPr>
              <a:buChar char="-"/>
            </a:pPr>
            <a:r>
              <a:rPr lang="en"/>
              <a:t>Hybrid Reduction Methods</a:t>
            </a:r>
            <a:endParaRPr/>
          </a:p>
          <a:p>
            <a:pPr marL="1828754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545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469" y="398584"/>
            <a:ext cx="8499953" cy="6060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4755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6"/>
          <p:cNvPicPr preferRelativeResize="0"/>
          <p:nvPr/>
        </p:nvPicPr>
        <p:blipFill rotWithShape="1">
          <a:blip r:embed="rId3">
            <a:alphaModFix/>
          </a:blip>
          <a:srcRect t="21893" r="58778"/>
          <a:stretch/>
        </p:blipFill>
        <p:spPr>
          <a:xfrm>
            <a:off x="3583067" y="2190636"/>
            <a:ext cx="5025867" cy="400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b="84731"/>
          <a:stretch/>
        </p:blipFill>
        <p:spPr>
          <a:xfrm>
            <a:off x="225333" y="1088029"/>
            <a:ext cx="12192003" cy="782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480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756" y="0"/>
            <a:ext cx="7435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80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Challenge: Real-time interaction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983067"/>
            <a:ext cx="12138735" cy="587493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/>
          <p:nvPr/>
        </p:nvSpPr>
        <p:spPr>
          <a:xfrm>
            <a:off x="0" y="763600"/>
            <a:ext cx="4900400" cy="91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67960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Challenge: Real-time interaction</a:t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01" y="1029133"/>
            <a:ext cx="11564100" cy="585203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0" y="697033"/>
            <a:ext cx="5062800" cy="963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1275" y="2230134"/>
            <a:ext cx="317333" cy="488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8090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Challenge: Real-time interaction</a:t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763600"/>
            <a:ext cx="12192001" cy="613073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/>
          <p:nvPr/>
        </p:nvSpPr>
        <p:spPr>
          <a:xfrm>
            <a:off x="0" y="763600"/>
            <a:ext cx="4900400" cy="918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7275" y="5278134"/>
            <a:ext cx="317333" cy="488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789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>
            <a:spLocks noGrp="1"/>
          </p:cNvSpPr>
          <p:nvPr>
            <p:ph type="title"/>
          </p:nvPr>
        </p:nvSpPr>
        <p:spPr>
          <a:xfrm>
            <a:off x="101600" y="1016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Real-time interaction</a:t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 rotWithShape="1">
          <a:blip r:embed="rId3">
            <a:alphaModFix/>
          </a:blip>
          <a:srcRect l="9305" t="12434"/>
          <a:stretch/>
        </p:blipFill>
        <p:spPr>
          <a:xfrm>
            <a:off x="135634" y="1061233"/>
            <a:ext cx="9041868" cy="510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30"/>
          <p:cNvGrpSpPr/>
          <p:nvPr/>
        </p:nvGrpSpPr>
        <p:grpSpPr>
          <a:xfrm>
            <a:off x="7743117" y="4108901"/>
            <a:ext cx="4448891" cy="2749116"/>
            <a:chOff x="3683150" y="950600"/>
            <a:chExt cx="5388675" cy="2693100"/>
          </a:xfrm>
        </p:grpSpPr>
        <p:pic>
          <p:nvPicPr>
            <p:cNvPr id="185" name="Google Shape;18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83150" y="1035675"/>
              <a:ext cx="5388675" cy="2608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30"/>
            <p:cNvSpPr/>
            <p:nvPr/>
          </p:nvSpPr>
          <p:spPr>
            <a:xfrm>
              <a:off x="3683150" y="950600"/>
              <a:ext cx="1318500" cy="389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80739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101600" y="1016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Real-time interaction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/>
          </a:blip>
          <a:srcRect t="11008"/>
          <a:stretch/>
        </p:blipFill>
        <p:spPr>
          <a:xfrm>
            <a:off x="1" y="1139233"/>
            <a:ext cx="9913468" cy="492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2834" y="4733200"/>
            <a:ext cx="4219167" cy="212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6206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>
            <a:spLocks noGrp="1"/>
          </p:cNvSpPr>
          <p:nvPr>
            <p:ph type="title"/>
          </p:nvPr>
        </p:nvSpPr>
        <p:spPr>
          <a:xfrm>
            <a:off x="101600" y="1016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Real-time interaction</a:t>
            </a:r>
            <a:endParaRPr/>
          </a:p>
        </p:txBody>
      </p:sp>
      <p:grpSp>
        <p:nvGrpSpPr>
          <p:cNvPr id="199" name="Google Shape;199;p32"/>
          <p:cNvGrpSpPr/>
          <p:nvPr/>
        </p:nvGrpSpPr>
        <p:grpSpPr>
          <a:xfrm>
            <a:off x="3069517" y="4108901"/>
            <a:ext cx="4448891" cy="2749116"/>
            <a:chOff x="3683150" y="950600"/>
            <a:chExt cx="5388675" cy="2693100"/>
          </a:xfrm>
        </p:grpSpPr>
        <p:pic>
          <p:nvPicPr>
            <p:cNvPr id="200" name="Google Shape;200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83150" y="1035675"/>
              <a:ext cx="5388675" cy="2608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32"/>
            <p:cNvSpPr/>
            <p:nvPr/>
          </p:nvSpPr>
          <p:spPr>
            <a:xfrm>
              <a:off x="3683150" y="950600"/>
              <a:ext cx="1318500" cy="389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202" name="Google Shape;2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651" y="724202"/>
            <a:ext cx="10868700" cy="3581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32"/>
          <p:cNvCxnSpPr/>
          <p:nvPr/>
        </p:nvCxnSpPr>
        <p:spPr>
          <a:xfrm rot="10800000" flipH="1">
            <a:off x="5662433" y="4654867"/>
            <a:ext cx="759200" cy="14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204" name="Google Shape;204;p32"/>
          <p:cNvCxnSpPr/>
          <p:nvPr/>
        </p:nvCxnSpPr>
        <p:spPr>
          <a:xfrm rot="10800000" flipH="1">
            <a:off x="5572667" y="5520251"/>
            <a:ext cx="995200" cy="3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205" name="Google Shape;205;p32"/>
          <p:cNvCxnSpPr/>
          <p:nvPr/>
        </p:nvCxnSpPr>
        <p:spPr>
          <a:xfrm>
            <a:off x="5662433" y="6185951"/>
            <a:ext cx="705600" cy="293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206" name="Google Shape;206;p32"/>
          <p:cNvCxnSpPr/>
          <p:nvPr/>
        </p:nvCxnSpPr>
        <p:spPr>
          <a:xfrm flipH="1">
            <a:off x="7113767" y="4659700"/>
            <a:ext cx="26800" cy="73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207" name="Google Shape;207;p32"/>
          <p:cNvCxnSpPr/>
          <p:nvPr/>
        </p:nvCxnSpPr>
        <p:spPr>
          <a:xfrm flipH="1">
            <a:off x="7113767" y="5746767"/>
            <a:ext cx="26800" cy="73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208" name="Google Shape;208;p32"/>
          <p:cNvSpPr/>
          <p:nvPr/>
        </p:nvSpPr>
        <p:spPr>
          <a:xfrm>
            <a:off x="7526767" y="4814568"/>
            <a:ext cx="1034300" cy="1464833"/>
          </a:xfrm>
          <a:custGeom>
            <a:avLst/>
            <a:gdLst/>
            <a:ahLst/>
            <a:cxnLst/>
            <a:rect l="l" t="t" r="r" b="b"/>
            <a:pathLst>
              <a:path w="31029" h="43945" extrusionOk="0">
                <a:moveTo>
                  <a:pt x="0" y="0"/>
                </a:moveTo>
                <a:cubicBezTo>
                  <a:pt x="13753" y="0"/>
                  <a:pt x="36113" y="16064"/>
                  <a:pt x="29962" y="28365"/>
                </a:cubicBezTo>
                <a:cubicBezTo>
                  <a:pt x="24928" y="38433"/>
                  <a:pt x="11257" y="43945"/>
                  <a:pt x="0" y="43945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sp>
      <p:sp>
        <p:nvSpPr>
          <p:cNvPr id="209" name="Google Shape;209;p32"/>
          <p:cNvSpPr txBox="1"/>
          <p:nvPr/>
        </p:nvSpPr>
        <p:spPr>
          <a:xfrm>
            <a:off x="5013800" y="108900"/>
            <a:ext cx="69336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>
                <a:solidFill>
                  <a:schemeClr val="dk1"/>
                </a:solidFill>
              </a:rPr>
              <a:t>512*512*12*24*32=2,415,919,104  = 2.4B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(512*512*24)+(512*512*32)+(512*512*12)+(31*24*12) = 17,834,720 = 17.8M</a:t>
            </a:r>
            <a:endParaRPr sz="1467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70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101600" y="1016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Real-time interaction</a:t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34" y="814400"/>
            <a:ext cx="11785601" cy="505573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/>
        </p:nvSpPr>
        <p:spPr>
          <a:xfrm>
            <a:off x="5013800" y="108900"/>
            <a:ext cx="69336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>
                <a:solidFill>
                  <a:schemeClr val="dk1"/>
                </a:solidFill>
              </a:rPr>
              <a:t>512*512*12*24*32=2,415,919,104  = 2.4B</a:t>
            </a:r>
            <a:endParaRPr sz="1467">
              <a:solidFill>
                <a:schemeClr val="dk1"/>
              </a:solidFill>
            </a:endParaRPr>
          </a:p>
          <a:p>
            <a:r>
              <a:rPr lang="en" sz="1467">
                <a:solidFill>
                  <a:schemeClr val="dk1"/>
                </a:solidFill>
              </a:rPr>
              <a:t>(512*512*24)+(512*512*32)+(512*512*12)+(31*24*12) = 17,834,720 = 17.8M</a:t>
            </a:r>
            <a:endParaRPr sz="1467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503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0" y="154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Parallel query processing</a:t>
            </a:r>
            <a:endParaRPr/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201" y="3549033"/>
            <a:ext cx="8784201" cy="328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7567" y="0"/>
            <a:ext cx="5508133" cy="37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4"/>
          <p:cNvSpPr txBox="1"/>
          <p:nvPr/>
        </p:nvSpPr>
        <p:spPr>
          <a:xfrm>
            <a:off x="181000" y="1305951"/>
            <a:ext cx="4424400" cy="1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●"/>
            </a:pPr>
            <a:r>
              <a:rPr lang="en" sz="2400"/>
              <a:t>Dense vs Sparse</a:t>
            </a:r>
            <a:endParaRPr sz="2400"/>
          </a:p>
          <a:p>
            <a:pPr marL="609585" indent="-423323">
              <a:buSzPts val="1400"/>
              <a:buChar char="●"/>
            </a:pPr>
            <a:r>
              <a:rPr lang="en" sz="2400"/>
              <a:t>Packing data into an image format</a:t>
            </a:r>
            <a:endParaRPr sz="2400"/>
          </a:p>
          <a:p>
            <a:pPr marL="609585" indent="-423323">
              <a:buSzPts val="1400"/>
              <a:buChar char="●"/>
            </a:pPr>
            <a:r>
              <a:rPr lang="en" sz="2400"/>
              <a:t>Utilize GPU processing to compute roll-up operations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86501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Evaluation</a:t>
            </a:r>
            <a:endParaRPr/>
          </a:p>
        </p:txBody>
      </p:sp>
      <p:pic>
        <p:nvPicPr>
          <p:cNvPr id="230" name="Google Shape;2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767" y="0"/>
            <a:ext cx="7649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 txBox="1"/>
          <p:nvPr/>
        </p:nvSpPr>
        <p:spPr>
          <a:xfrm>
            <a:off x="0" y="208920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</a:rPr>
              <a:t>Guide: Scalability should be limited by the chosen resolution of the visualized data not number of records</a:t>
            </a:r>
            <a:endParaRPr sz="2400">
              <a:solidFill>
                <a:schemeClr val="dk1"/>
              </a:solidFill>
            </a:endParaRPr>
          </a:p>
          <a:p>
            <a:pPr algn="ctr"/>
            <a:endParaRPr sz="2400">
              <a:solidFill>
                <a:schemeClr val="dk1"/>
              </a:solidFill>
            </a:endParaRPr>
          </a:p>
          <a:p>
            <a:pPr algn="ctr"/>
            <a:endParaRPr sz="2400">
              <a:solidFill>
                <a:schemeClr val="dk1"/>
              </a:solidFill>
            </a:endParaRPr>
          </a:p>
          <a:p>
            <a:pPr algn="ctr"/>
            <a:r>
              <a:rPr lang="en" sz="2400">
                <a:solidFill>
                  <a:schemeClr val="dk1"/>
                </a:solidFill>
              </a:rPr>
              <a:t>imMens sustains an average 50 fps across all conditions -&gt; invariant to the original data set size</a:t>
            </a:r>
            <a:endParaRPr sz="2400">
              <a:solidFill>
                <a:schemeClr val="dk1"/>
              </a:solidFill>
            </a:endParaRPr>
          </a:p>
          <a:p>
            <a:pPr algn="ctr"/>
            <a:endParaRPr sz="2400">
              <a:solidFill>
                <a:schemeClr val="dk1"/>
              </a:solidFill>
            </a:endParaRPr>
          </a:p>
          <a:p>
            <a:pPr algn="ctr"/>
            <a:endParaRPr sz="2400">
              <a:solidFill>
                <a:schemeClr val="dk1"/>
              </a:solidFill>
            </a:endParaRPr>
          </a:p>
        </p:txBody>
      </p:sp>
      <p:cxnSp>
        <p:nvCxnSpPr>
          <p:cNvPr id="232" name="Google Shape;232;p35"/>
          <p:cNvCxnSpPr/>
          <p:nvPr/>
        </p:nvCxnSpPr>
        <p:spPr>
          <a:xfrm>
            <a:off x="2137400" y="3384333"/>
            <a:ext cx="0" cy="40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3295264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Future Work</a:t>
            </a:r>
            <a:endParaRPr/>
          </a:p>
        </p:txBody>
      </p:sp>
      <p:sp>
        <p:nvSpPr>
          <p:cNvPr id="238" name="Google Shape;238;p36"/>
          <p:cNvSpPr txBox="1"/>
          <p:nvPr/>
        </p:nvSpPr>
        <p:spPr>
          <a:xfrm>
            <a:off x="415600" y="1624233"/>
            <a:ext cx="9778400" cy="2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AutoNum type="arabicPeriod"/>
            </a:pPr>
            <a:r>
              <a:rPr lang="en" sz="2400"/>
              <a:t>Data Cubes Variants:</a:t>
            </a:r>
            <a:endParaRPr sz="2400"/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51" y="2356667"/>
            <a:ext cx="11495701" cy="402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6"/>
          <p:cNvSpPr txBox="1"/>
          <p:nvPr/>
        </p:nvSpPr>
        <p:spPr>
          <a:xfrm>
            <a:off x="4793400" y="2043100"/>
            <a:ext cx="8380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2013</a:t>
            </a:r>
            <a:endParaRPr sz="2400"/>
          </a:p>
        </p:txBody>
      </p:sp>
      <p:sp>
        <p:nvSpPr>
          <p:cNvPr id="241" name="Google Shape;241;p36"/>
          <p:cNvSpPr txBox="1"/>
          <p:nvPr/>
        </p:nvSpPr>
        <p:spPr>
          <a:xfrm>
            <a:off x="3502100" y="2043100"/>
            <a:ext cx="8380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2013</a:t>
            </a:r>
            <a:endParaRPr sz="2400"/>
          </a:p>
        </p:txBody>
      </p:sp>
      <p:sp>
        <p:nvSpPr>
          <p:cNvPr id="242" name="Google Shape;242;p36"/>
          <p:cNvSpPr txBox="1"/>
          <p:nvPr/>
        </p:nvSpPr>
        <p:spPr>
          <a:xfrm>
            <a:off x="6684167" y="2043100"/>
            <a:ext cx="8380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2013</a:t>
            </a:r>
            <a:endParaRPr sz="2400"/>
          </a:p>
        </p:txBody>
      </p:sp>
      <p:sp>
        <p:nvSpPr>
          <p:cNvPr id="243" name="Google Shape;243;p36"/>
          <p:cNvSpPr txBox="1"/>
          <p:nvPr/>
        </p:nvSpPr>
        <p:spPr>
          <a:xfrm>
            <a:off x="8350100" y="1982267"/>
            <a:ext cx="8380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2016</a:t>
            </a:r>
            <a:endParaRPr sz="2400"/>
          </a:p>
        </p:txBody>
      </p:sp>
      <p:sp>
        <p:nvSpPr>
          <p:cNvPr id="244" name="Google Shape;244;p36"/>
          <p:cNvSpPr txBox="1"/>
          <p:nvPr/>
        </p:nvSpPr>
        <p:spPr>
          <a:xfrm>
            <a:off x="9740533" y="1982267"/>
            <a:ext cx="8380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2019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84380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06C38-324A-7B41-94AF-86C8FE32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BDEB3-9BE3-EB44-9D7C-4CC4A28C1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Immens</a:t>
            </a:r>
            <a:endParaRPr lang="en-US" dirty="0"/>
          </a:p>
          <a:p>
            <a:r>
              <a:rPr lang="en-US" dirty="0"/>
              <a:t>Presenter: </a:t>
            </a:r>
            <a:r>
              <a:rPr lang="en-US" dirty="0" err="1"/>
              <a:t>Haneen</a:t>
            </a:r>
            <a:endParaRPr lang="en-US" dirty="0"/>
          </a:p>
          <a:p>
            <a:r>
              <a:rPr lang="en-US" dirty="0"/>
              <a:t>Scribe: </a:t>
            </a:r>
            <a:r>
              <a:rPr lang="en-US" dirty="0" err="1"/>
              <a:t>Yiru</a:t>
            </a:r>
            <a:r>
              <a:rPr lang="en-US" dirty="0"/>
              <a:t> Chen</a:t>
            </a:r>
          </a:p>
          <a:p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Kyrix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Presenter: </a:t>
            </a:r>
            <a:r>
              <a:rPr lang="en-US" dirty="0" err="1"/>
              <a:t>Yiru</a:t>
            </a:r>
            <a:r>
              <a:rPr lang="en-US" dirty="0"/>
              <a:t> Chen</a:t>
            </a:r>
          </a:p>
          <a:p>
            <a:r>
              <a:rPr lang="en-US" dirty="0"/>
              <a:t>Scribe: </a:t>
            </a:r>
            <a:r>
              <a:rPr lang="en-US" dirty="0" err="1"/>
              <a:t>Haneen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186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>
            <a:spLocks noGrp="1"/>
          </p:cNvSpPr>
          <p:nvPr>
            <p:ph type="title"/>
          </p:nvPr>
        </p:nvSpPr>
        <p:spPr>
          <a:xfrm>
            <a:off x="0" y="1204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Future Work</a:t>
            </a:r>
            <a:endParaRPr/>
          </a:p>
        </p:txBody>
      </p:sp>
      <p:sp>
        <p:nvSpPr>
          <p:cNvPr id="250" name="Google Shape;250;p37"/>
          <p:cNvSpPr txBox="1"/>
          <p:nvPr/>
        </p:nvSpPr>
        <p:spPr>
          <a:xfrm>
            <a:off x="143600" y="1096700"/>
            <a:ext cx="12192000" cy="2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AutoNum type="arabicPeriod"/>
            </a:pPr>
            <a:r>
              <a:rPr lang="en" sz="2400" b="1"/>
              <a:t>SMOKE</a:t>
            </a:r>
            <a:r>
              <a:rPr lang="en" sz="2400"/>
              <a:t>: avoid computing data cubes and use provenance to answer forward and backward queries</a:t>
            </a:r>
            <a:endParaRPr sz="2400"/>
          </a:p>
          <a:p>
            <a:pPr marL="609585" indent="-423323">
              <a:buSzPts val="1400"/>
              <a:buAutoNum type="arabicPeriod"/>
            </a:pPr>
            <a:r>
              <a:rPr lang="en" sz="2400" b="1"/>
              <a:t>Neuronal Cubes: </a:t>
            </a:r>
            <a:r>
              <a:rPr lang="en" sz="2400">
                <a:solidFill>
                  <a:schemeClr val="dk1"/>
                </a:solidFill>
              </a:rPr>
              <a:t>learns a function that takes as input a given query and outputs the result of the query</a:t>
            </a:r>
            <a:endParaRPr sz="2400" b="1"/>
          </a:p>
          <a:p>
            <a:pPr marL="609585" indent="-423323">
              <a:buSzPts val="1400"/>
              <a:buAutoNum type="arabicPeriod"/>
            </a:pPr>
            <a:r>
              <a:rPr lang="en" sz="2400"/>
              <a:t>Some combination of: </a:t>
            </a:r>
            <a:r>
              <a:rPr lang="en" sz="2400" b="1"/>
              <a:t>Sampling</a:t>
            </a:r>
            <a:r>
              <a:rPr lang="en" sz="2400"/>
              <a:t> &amp; </a:t>
            </a:r>
            <a:r>
              <a:rPr lang="en" sz="2400" b="1"/>
              <a:t>Progressive Results</a:t>
            </a:r>
            <a:r>
              <a:rPr lang="en" sz="2400"/>
              <a:t> +</a:t>
            </a:r>
            <a:r>
              <a:rPr lang="en" sz="2400" b="1"/>
              <a:t> Materialized Views + Prefetching &amp;Caching</a:t>
            </a:r>
            <a:endParaRPr sz="2400" b="1"/>
          </a:p>
          <a:p>
            <a:r>
              <a:rPr lang="en" sz="2400"/>
              <a:t> </a:t>
            </a:r>
            <a:endParaRPr sz="2400"/>
          </a:p>
          <a:p>
            <a:endParaRPr sz="2400"/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885" y="2805263"/>
            <a:ext cx="4368684" cy="19279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2" name="Google Shape;252;p37"/>
          <p:cNvSpPr txBox="1"/>
          <p:nvPr/>
        </p:nvSpPr>
        <p:spPr>
          <a:xfrm>
            <a:off x="2529233" y="4733251"/>
            <a:ext cx="15100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Smoke</a:t>
            </a:r>
            <a:endParaRPr sz="2400"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8900" y="2522734"/>
            <a:ext cx="3885749" cy="282256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" name="Google Shape;254;p37"/>
          <p:cNvSpPr txBox="1"/>
          <p:nvPr/>
        </p:nvSpPr>
        <p:spPr>
          <a:xfrm>
            <a:off x="7516767" y="5345300"/>
            <a:ext cx="20624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Neuronal Cubes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30656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Discussion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7442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4D71-B1F5-DF48-8478-3A205D0E7F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Kyrix</a:t>
            </a:r>
            <a:r>
              <a:rPr lang="en-US" dirty="0"/>
              <a:t>: Interactive Pan/Zoom Visualizations at Scale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F655F-40C3-604E-B880-86E524346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Presenter:</a:t>
            </a:r>
            <a:r>
              <a:rPr lang="zh-CN" altLang="en-US" sz="2800" dirty="0"/>
              <a:t> </a:t>
            </a:r>
            <a:r>
              <a:rPr lang="en-US" altLang="zh-CN" sz="2800" dirty="0"/>
              <a:t>Yiru</a:t>
            </a:r>
            <a:r>
              <a:rPr lang="zh-CN" altLang="en-US" sz="2800" dirty="0"/>
              <a:t> </a:t>
            </a:r>
            <a:r>
              <a:rPr lang="en-US" altLang="zh-CN" sz="2800" dirty="0"/>
              <a:t>Chen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42342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ACBE6-985E-8949-BBE8-2F1E0993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Motivation/Intro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0E81E-B19B-8748-8F4E-9B561BD44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 and zoom are powerful interaction techniques. </a:t>
            </a:r>
          </a:p>
          <a:p>
            <a:r>
              <a:rPr lang="en-US" dirty="0"/>
              <a:t>Nowadays, we can not assume data can fit in memory.</a:t>
            </a:r>
          </a:p>
          <a:p>
            <a:r>
              <a:rPr lang="en-US" dirty="0"/>
              <a:t>Although specialized systems, like google map, can zoom/pan well at scale, </a:t>
            </a:r>
            <a:r>
              <a:rPr lang="en-US" dirty="0">
                <a:solidFill>
                  <a:srgbClr val="FF0000"/>
                </a:solidFill>
              </a:rPr>
              <a:t>general-purposed</a:t>
            </a:r>
            <a:r>
              <a:rPr lang="en-US" dirty="0"/>
              <a:t> systems still lack the </a:t>
            </a:r>
            <a:r>
              <a:rPr lang="en-US" dirty="0">
                <a:solidFill>
                  <a:srgbClr val="FF0000"/>
                </a:solidFill>
              </a:rPr>
              <a:t>backend support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data primitives</a:t>
            </a:r>
            <a:r>
              <a:rPr lang="en-US" dirty="0"/>
              <a:t> that are necessary for </a:t>
            </a:r>
            <a:r>
              <a:rPr lang="en-US" dirty="0">
                <a:solidFill>
                  <a:srgbClr val="FF0000"/>
                </a:solidFill>
              </a:rPr>
              <a:t>large-scale visualizations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656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5C5D-5FDF-3342-A386-D88A318C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98BE90-6E16-FD42-9EE9-56657B1E0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1795" y="1558339"/>
            <a:ext cx="5067019" cy="43513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6F81EB-1B99-8541-B16B-7F77FE73BF04}"/>
              </a:ext>
            </a:extLst>
          </p:cNvPr>
          <p:cNvSpPr txBox="1"/>
          <p:nvPr/>
        </p:nvSpPr>
        <p:spPr>
          <a:xfrm>
            <a:off x="838200" y="2349306"/>
            <a:ext cx="5257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ZUI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toolkits: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1997 pad++ </a:t>
            </a:r>
          </a:p>
          <a:p>
            <a:pPr algn="l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2015 ZVTM ….</a:t>
            </a:r>
          </a:p>
          <a:p>
            <a:pPr algn="l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Lack scalability 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Lack data driven primitives</a:t>
            </a:r>
          </a:p>
        </p:txBody>
      </p:sp>
    </p:spTree>
    <p:extLst>
      <p:ext uri="{BB962C8B-B14F-4D97-AF65-F5344CB8AC3E}">
        <p14:creationId xmlns:p14="http://schemas.microsoft.com/office/powerpoint/2010/main" val="4002993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7DCD3-A7BE-134A-ABE3-EA1694C3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9D6B0-AD6F-CE47-918B-03B780EAA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Optimization: </a:t>
            </a:r>
          </a:p>
          <a:p>
            <a:pPr lvl="1"/>
            <a:r>
              <a:rPr lang="en-US" dirty="0"/>
              <a:t>Image tile </a:t>
            </a:r>
          </a:p>
          <a:p>
            <a:pPr lvl="1"/>
            <a:r>
              <a:rPr lang="en-US" dirty="0"/>
              <a:t>Caching</a:t>
            </a:r>
          </a:p>
          <a:p>
            <a:pPr lvl="1"/>
            <a:r>
              <a:rPr lang="en-US" dirty="0"/>
              <a:t>Prefetching, ..</a:t>
            </a:r>
          </a:p>
          <a:p>
            <a:r>
              <a:rPr lang="en-US" dirty="0"/>
              <a:t>Declarative language has been proven to be successful in defining visual analysis task.</a:t>
            </a:r>
          </a:p>
          <a:p>
            <a:pPr lvl="1"/>
            <a:r>
              <a:rPr lang="en-US" dirty="0"/>
              <a:t>VEGA, </a:t>
            </a:r>
            <a:r>
              <a:rPr lang="en-US" dirty="0" err="1"/>
              <a:t>VizQL</a:t>
            </a:r>
            <a:r>
              <a:rPr lang="en-US" dirty="0"/>
              <a:t>..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312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96C46-8742-5E49-A708-27F76186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7663F-ACE4-274B-82DE-49D9B531E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general</a:t>
            </a:r>
            <a:r>
              <a:rPr lang="en-US" dirty="0"/>
              <a:t> zoom/pan tool that provides</a:t>
            </a:r>
          </a:p>
          <a:p>
            <a:r>
              <a:rPr lang="en-US" dirty="0">
                <a:solidFill>
                  <a:srgbClr val="FF0000"/>
                </a:solidFill>
              </a:rPr>
              <a:t>Data driven primitive language </a:t>
            </a:r>
          </a:p>
          <a:p>
            <a:pPr lvl="1"/>
            <a:r>
              <a:rPr lang="en-US" dirty="0"/>
              <a:t>Easy to use </a:t>
            </a:r>
          </a:p>
          <a:p>
            <a:r>
              <a:rPr lang="en-US" dirty="0">
                <a:solidFill>
                  <a:srgbClr val="FF0000"/>
                </a:solidFill>
              </a:rPr>
              <a:t>Support backend database optimization</a:t>
            </a:r>
          </a:p>
          <a:p>
            <a:pPr lvl="1"/>
            <a:r>
              <a:rPr lang="en-US" dirty="0"/>
              <a:t>Scale up to 100 millions data points</a:t>
            </a:r>
          </a:p>
          <a:p>
            <a:pPr lvl="1"/>
            <a:r>
              <a:rPr lang="en-US" dirty="0"/>
              <a:t>Bounded </a:t>
            </a:r>
            <a:r>
              <a:rPr lang="en-US" dirty="0" err="1"/>
              <a:t>reponse</a:t>
            </a:r>
            <a:r>
              <a:rPr lang="en-US" dirty="0"/>
              <a:t> time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9374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938717-E145-7945-9C31-9F096DFE4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Contributions 1 – Generality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381086-1A69-4D42-A3E5-FFC5B81D9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9788" y="2466975"/>
            <a:ext cx="6654800" cy="4025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B3C3DD-4110-8146-8856-BF148469C0FE}"/>
              </a:ext>
            </a:extLst>
          </p:cNvPr>
          <p:cNvSpPr txBox="1"/>
          <p:nvPr/>
        </p:nvSpPr>
        <p:spPr>
          <a:xfrm>
            <a:off x="1921461" y="1690689"/>
            <a:ext cx="837793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Support for general data types and visualizations </a:t>
            </a:r>
          </a:p>
          <a:p>
            <a:pPr algn="l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7716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T-NBA-Demo" descr="MIT-NBA-Demo">
            <a:hlinkClick r:id="" action="ppaction://media"/>
            <a:extLst>
              <a:ext uri="{FF2B5EF4-FFF2-40B4-BE49-F238E27FC236}">
                <a16:creationId xmlns:a16="http://schemas.microsoft.com/office/drawing/2014/main" id="{905B63E1-0D10-9D49-B489-B09EF7DAF4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80F30A-8C6D-0646-883E-D642D2B5B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9FBB10D-5737-9745-870B-9E7A6921B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7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2882-1F82-3449-A2AF-7860D2069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00063"/>
            <a:ext cx="1103493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Contributions 2 – Data driven primitive language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C48EB-141E-724A-B154-4F0163208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06" y="434949"/>
            <a:ext cx="6137031" cy="2012831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Canvas </a:t>
            </a:r>
          </a:p>
          <a:p>
            <a:pPr lvl="1"/>
            <a:r>
              <a:rPr lang="en-US" dirty="0"/>
              <a:t>Dynamic --- have placement function</a:t>
            </a:r>
          </a:p>
          <a:p>
            <a:pPr lvl="1"/>
            <a:r>
              <a:rPr lang="en-US" dirty="0"/>
              <a:t>Static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FDCC7-4AB6-FD44-B02F-66A3BF6DCF25}"/>
              </a:ext>
            </a:extLst>
          </p:cNvPr>
          <p:cNvSpPr txBox="1"/>
          <p:nvPr/>
        </p:nvSpPr>
        <p:spPr>
          <a:xfrm>
            <a:off x="2926082" y="346065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6BB927-84F4-6849-B49F-5DD574FBC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23627"/>
            <a:ext cx="5156200" cy="2527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2604E4-6152-394C-948C-EF0F0D30C35D}"/>
              </a:ext>
            </a:extLst>
          </p:cNvPr>
          <p:cNvSpPr txBox="1"/>
          <p:nvPr/>
        </p:nvSpPr>
        <p:spPr>
          <a:xfrm>
            <a:off x="726447" y="2350270"/>
            <a:ext cx="10772501" cy="4739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Zoom 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From a source to a destination canvas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continuous geometric zoom on one canvas</a:t>
            </a:r>
          </a:p>
          <a:p>
            <a:pPr marL="1200121" lvl="2" indent="-285744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Selector - custom selection of visual objects that can trigger a zoom. </a:t>
            </a:r>
          </a:p>
          <a:p>
            <a:pPr marL="1200121" lvl="2" indent="-285744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Viewport - the viewport location after the zoom. 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Transform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prepares the data source for rendering a layer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Placement function 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calculates a spatial information of objects on canvas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Enable fast fetching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32" lvl="1" indent="-285744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64C6EB-D57F-B147-90F2-8A2E0020C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101" y="4877569"/>
            <a:ext cx="35179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0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Immens</a:t>
            </a:r>
            <a:br>
              <a:rPr lang="en-US" dirty="0"/>
            </a:br>
            <a:r>
              <a:rPr lang="en-US" dirty="0"/>
              <a:t>Discussion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6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2882-1F82-3449-A2AF-7860D2069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00063"/>
            <a:ext cx="1103493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Contributions 2 – Data driven primitive language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C48EB-141E-724A-B154-4F0163208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8BE32-DCE4-1F41-8D8B-0C7641D3B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367" y="1884379"/>
            <a:ext cx="7848600" cy="398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39E963-0EC9-0D4D-8E3A-36232B6FC7C0}"/>
              </a:ext>
            </a:extLst>
          </p:cNvPr>
          <p:cNvSpPr txBox="1"/>
          <p:nvPr/>
        </p:nvSpPr>
        <p:spPr>
          <a:xfrm>
            <a:off x="838201" y="1450296"/>
            <a:ext cx="2234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Overall Declarative Model</a:t>
            </a:r>
          </a:p>
        </p:txBody>
      </p:sp>
    </p:spTree>
    <p:extLst>
      <p:ext uri="{BB962C8B-B14F-4D97-AF65-F5344CB8AC3E}">
        <p14:creationId xmlns:p14="http://schemas.microsoft.com/office/powerpoint/2010/main" val="640498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39AC-DC07-7843-8814-8985E8E21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1105271" cy="1325563"/>
          </a:xfrm>
        </p:spPr>
        <p:txBody>
          <a:bodyPr/>
          <a:lstStyle/>
          <a:p>
            <a:r>
              <a:rPr lang="en-US" dirty="0"/>
              <a:t>Contributions 3 – Performance Optimization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137B4B-1C25-DA48-B1B0-E018194624EC}"/>
              </a:ext>
            </a:extLst>
          </p:cNvPr>
          <p:cNvSpPr txBox="1"/>
          <p:nvPr/>
        </p:nvSpPr>
        <p:spPr>
          <a:xfrm>
            <a:off x="1658398" y="2246059"/>
            <a:ext cx="8875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to only fetch visual objects falling into the viewport as the viewport is frequently changed by pan/zoom interactions?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9B8CB-4595-2E44-BACA-45390BB6F061}"/>
              </a:ext>
            </a:extLst>
          </p:cNvPr>
          <p:cNvSpPr txBox="1"/>
          <p:nvPr/>
        </p:nvSpPr>
        <p:spPr>
          <a:xfrm>
            <a:off x="1346141" y="4555673"/>
            <a:ext cx="94997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Consideration:</a:t>
            </a:r>
          </a:p>
          <a:p>
            <a:pPr algn="l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 Memory size, the cost of  look up (CPU, bandwidth )</a:t>
            </a:r>
          </a:p>
          <a:p>
            <a:pPr algn="l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98109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9CC9-5D7D-0945-AA88-7F3396E3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 3 – Performance Optimization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6845F-6353-7B45-A14C-8C4568815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3859" cy="4351339"/>
          </a:xfrm>
        </p:spPr>
        <p:txBody>
          <a:bodyPr/>
          <a:lstStyle/>
          <a:p>
            <a:r>
              <a:rPr lang="en-US" dirty="0"/>
              <a:t>Issue: Memory size</a:t>
            </a:r>
          </a:p>
          <a:p>
            <a:r>
              <a:rPr lang="en-US" dirty="0"/>
              <a:t>Sol: </a:t>
            </a:r>
          </a:p>
          <a:p>
            <a:pPr lvl="1"/>
            <a:r>
              <a:rPr lang="en-US" dirty="0"/>
              <a:t>precomputed on disk R tree.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E33024-99FD-104C-917E-A927D8190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1198563"/>
            <a:ext cx="6959600" cy="497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E46AC4-12B5-BE4E-BC35-8CAE74C62E6E}"/>
              </a:ext>
            </a:extLst>
          </p:cNvPr>
          <p:cNvSpPr txBox="1"/>
          <p:nvPr/>
        </p:nvSpPr>
        <p:spPr>
          <a:xfrm>
            <a:off x="838200" y="4471141"/>
            <a:ext cx="406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 fetch data inside a given viewport, the backend can issue a spatial query that returns all records whose bounding boxes intersect with the viewport.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8846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9CC9-5D7D-0945-AA88-7F3396E3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 3 – Performance Optimization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6845F-6353-7B45-A14C-8C4568815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3859" cy="4351339"/>
          </a:xfrm>
        </p:spPr>
        <p:txBody>
          <a:bodyPr/>
          <a:lstStyle/>
          <a:p>
            <a:r>
              <a:rPr lang="en-US" dirty="0" err="1"/>
              <a:t>Issue:</a:t>
            </a:r>
            <a:r>
              <a:rPr lang="en-US" altLang="zh-CN" dirty="0" err="1"/>
              <a:t>CPU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bandwidth</a:t>
            </a:r>
            <a:endParaRPr lang="en-US" dirty="0"/>
          </a:p>
          <a:p>
            <a:r>
              <a:rPr lang="en-US" dirty="0"/>
              <a:t>Sol: </a:t>
            </a:r>
          </a:p>
          <a:p>
            <a:pPr lvl="1"/>
            <a:r>
              <a:rPr lang="en-US" dirty="0"/>
              <a:t>Caching and Incremental View Maintenance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D6294-ACDE-7A47-8A91-19BF9A9FED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670"/>
          <a:stretch/>
        </p:blipFill>
        <p:spPr>
          <a:xfrm>
            <a:off x="5947144" y="1027907"/>
            <a:ext cx="5257800" cy="573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94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36C02-33F4-8D42-A0DF-3EEC19FC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Evaluation/Experiments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330F1-7E67-214E-A620-55735D9BB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Developer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</a:p>
          <a:p>
            <a:endParaRPr lang="en-US" altLang="zh-CN" dirty="0"/>
          </a:p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Scalability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caching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dirty="0"/>
              <a:t>Incremental View Maintenance </a:t>
            </a:r>
          </a:p>
          <a:p>
            <a:pPr lvl="1"/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demonstrate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</a:p>
          <a:p>
            <a:pPr lvl="1"/>
            <a:endParaRPr lang="en-US" dirty="0"/>
          </a:p>
          <a:p>
            <a:r>
              <a:rPr lang="en-US" dirty="0"/>
              <a:t>Motivation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purposes</a:t>
            </a:r>
          </a:p>
          <a:p>
            <a:pPr lvl="1"/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rid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comparing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map…</a:t>
            </a:r>
          </a:p>
          <a:p>
            <a:pPr lvl="1"/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know…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4201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8144A-FD8F-8649-8123-2AE09314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Biased</a:t>
            </a:r>
            <a:r>
              <a:rPr lang="zh-CN" altLang="en-US" dirty="0"/>
              <a:t> </a:t>
            </a:r>
            <a:r>
              <a:rPr lang="en-US" altLang="zh-CN" dirty="0"/>
              <a:t>Opinion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5B7E5-A405-0945-8B8A-ADA8BCED8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Generality</a:t>
            </a:r>
          </a:p>
          <a:p>
            <a:pPr lvl="1"/>
            <a:r>
              <a:rPr lang="en-US" altLang="zh-CN" sz="3600" dirty="0"/>
              <a:t>Optimized</a:t>
            </a:r>
            <a:r>
              <a:rPr lang="zh-CN" altLang="en-US" sz="3600" dirty="0"/>
              <a:t> </a:t>
            </a:r>
            <a:r>
              <a:rPr lang="en-US" altLang="zh-CN" sz="3600" dirty="0"/>
              <a:t>procedure</a:t>
            </a:r>
            <a:r>
              <a:rPr lang="zh-CN" altLang="en-US" sz="3600" dirty="0"/>
              <a:t> </a:t>
            </a:r>
            <a:r>
              <a:rPr lang="en-US" altLang="zh-CN" sz="3600" dirty="0"/>
              <a:t>for</a:t>
            </a:r>
            <a:r>
              <a:rPr lang="zh-CN" altLang="en-US" sz="3600" dirty="0"/>
              <a:t> </a:t>
            </a:r>
            <a:r>
              <a:rPr lang="en-US" altLang="zh-CN" sz="3600" dirty="0"/>
              <a:t>specific</a:t>
            </a:r>
            <a:r>
              <a:rPr lang="zh-CN" altLang="en-US" sz="3600" dirty="0"/>
              <a:t> </a:t>
            </a:r>
            <a:r>
              <a:rPr lang="en-US" altLang="zh-CN" sz="3600" dirty="0"/>
              <a:t>tasks?</a:t>
            </a:r>
          </a:p>
          <a:p>
            <a:pPr lvl="1"/>
            <a:endParaRPr lang="en-US" altLang="zh-CN" sz="3600" dirty="0"/>
          </a:p>
          <a:p>
            <a:r>
              <a:rPr lang="en-US" altLang="zh-CN" sz="4000" dirty="0"/>
              <a:t>Ease</a:t>
            </a:r>
            <a:r>
              <a:rPr lang="zh-CN" altLang="en-US" sz="4000" dirty="0"/>
              <a:t> </a:t>
            </a:r>
            <a:r>
              <a:rPr lang="en-US" altLang="zh-CN" sz="4000" dirty="0"/>
              <a:t>of</a:t>
            </a:r>
            <a:r>
              <a:rPr lang="zh-CN" altLang="en-US" sz="4000" dirty="0"/>
              <a:t> </a:t>
            </a:r>
            <a:r>
              <a:rPr lang="en-US" altLang="zh-CN" sz="4000" dirty="0"/>
              <a:t>Use</a:t>
            </a:r>
          </a:p>
          <a:p>
            <a:pPr lvl="1"/>
            <a:r>
              <a:rPr lang="en-US" altLang="zh-CN" sz="3600" dirty="0"/>
              <a:t>Code?</a:t>
            </a:r>
            <a:r>
              <a:rPr lang="zh-CN" altLang="en-US" sz="3600" dirty="0"/>
              <a:t> </a:t>
            </a:r>
            <a:endParaRPr lang="en-US" altLang="zh-CN" sz="3600" dirty="0"/>
          </a:p>
          <a:p>
            <a:pPr lvl="1"/>
            <a:r>
              <a:rPr lang="en-US" altLang="zh-CN" sz="3600" dirty="0"/>
              <a:t>User’s</a:t>
            </a:r>
            <a:r>
              <a:rPr lang="zh-CN" altLang="en-US" sz="3600" dirty="0"/>
              <a:t> </a:t>
            </a:r>
            <a:r>
              <a:rPr lang="en-US" altLang="zh-CN" sz="3600" dirty="0"/>
              <a:t>finishing</a:t>
            </a:r>
            <a:r>
              <a:rPr lang="zh-CN" altLang="en-US" sz="3600" dirty="0"/>
              <a:t> </a:t>
            </a:r>
            <a:r>
              <a:rPr lang="en-US" altLang="zh-CN" sz="3600" dirty="0"/>
              <a:t>time,</a:t>
            </a:r>
            <a:r>
              <a:rPr lang="zh-CN" altLang="en-US" sz="3600" dirty="0"/>
              <a:t> </a:t>
            </a:r>
            <a:r>
              <a:rPr lang="en-US" altLang="zh-CN" sz="3600" dirty="0"/>
              <a:t>17mins,</a:t>
            </a:r>
            <a:r>
              <a:rPr lang="zh-CN" altLang="en-US" sz="3600" dirty="0"/>
              <a:t> </a:t>
            </a:r>
            <a:r>
              <a:rPr lang="en-US" altLang="zh-CN" sz="3600" dirty="0"/>
              <a:t>24min.</a:t>
            </a:r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28677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with Tableau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was tableau’s vis-</a:t>
            </a:r>
            <a:r>
              <a:rPr lang="en-US" dirty="0" err="1"/>
              <a:t>db</a:t>
            </a:r>
            <a:r>
              <a:rPr lang="en-US" dirty="0"/>
              <a:t> architecture?</a:t>
            </a:r>
          </a:p>
          <a:p>
            <a:pPr>
              <a:buFont typeface="Arial" charset="0"/>
              <a:buChar char="•"/>
            </a:pPr>
            <a:r>
              <a:rPr lang="en-US" dirty="0"/>
              <a:t>User interaction </a:t>
            </a:r>
            <a:r>
              <a:rPr lang="en-US" dirty="0">
                <a:sym typeface="Wingdings"/>
              </a:rPr>
              <a:t> SQL query  backend DB </a:t>
            </a:r>
            <a:r>
              <a:rPr lang="en-US" dirty="0"/>
              <a:t>  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is </a:t>
            </a:r>
            <a:r>
              <a:rPr lang="en-US" dirty="0" err="1"/>
              <a:t>immens</a:t>
            </a:r>
            <a:r>
              <a:rPr lang="en-US" dirty="0"/>
              <a:t> different?</a:t>
            </a:r>
          </a:p>
          <a:p>
            <a:pPr>
              <a:buFont typeface="Arial" charset="0"/>
              <a:buChar char="•"/>
            </a:pPr>
            <a:r>
              <a:rPr lang="en-US" dirty="0"/>
              <a:t>Precompute: know all interactions </a:t>
            </a:r>
            <a:r>
              <a:rPr lang="en-US" dirty="0">
                <a:sym typeface="Wingdings"/>
              </a:rPr>
              <a:t> SQL query  cubes</a:t>
            </a:r>
          </a:p>
          <a:p>
            <a:pPr>
              <a:buFont typeface="Arial" charset="0"/>
              <a:buChar char="•"/>
            </a:pPr>
            <a:r>
              <a:rPr lang="en-US" dirty="0">
                <a:sym typeface="Wingdings"/>
              </a:rPr>
              <a:t>User interaction  cube lookup/compute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03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writing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Who was the audience?  </a:t>
            </a:r>
          </a:p>
          <a:p>
            <a:pPr marL="0" indent="0">
              <a:buNone/>
            </a:pPr>
            <a:r>
              <a:rPr lang="en-US" dirty="0"/>
              <a:t>How did that affect what the paper focuses on?</a:t>
            </a:r>
          </a:p>
        </p:txBody>
      </p:sp>
    </p:spTree>
    <p:extLst>
      <p:ext uri="{BB962C8B-B14F-4D97-AF65-F5344CB8AC3E}">
        <p14:creationId xmlns:p14="http://schemas.microsoft.com/office/powerpoint/2010/main" val="780235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class of SQL queries does </a:t>
            </a:r>
            <a:r>
              <a:rPr lang="en-US" dirty="0" err="1"/>
              <a:t>Immens</a:t>
            </a:r>
            <a:r>
              <a:rPr lang="en-US" dirty="0"/>
              <a:t> fundamentally express?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SELECT a1, [a2], count(*)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WHERE a3=? GROUP BY a1, [a2]</a:t>
            </a:r>
          </a:p>
        </p:txBody>
      </p:sp>
    </p:spTree>
    <p:extLst>
      <p:ext uri="{BB962C8B-B14F-4D97-AF65-F5344CB8AC3E}">
        <p14:creationId xmlns:p14="http://schemas.microsoft.com/office/powerpoint/2010/main" val="122546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“visualization level constraints” does </a:t>
            </a:r>
            <a:r>
              <a:rPr lang="en-US" dirty="0" err="1"/>
              <a:t>immens</a:t>
            </a:r>
            <a:r>
              <a:rPr lang="en-US" dirty="0"/>
              <a:t> use to motivate their use of data cubes?  </a:t>
            </a:r>
          </a:p>
          <a:p>
            <a:r>
              <a:rPr lang="en-US" dirty="0"/>
              <a:t>binned visualizations</a:t>
            </a:r>
          </a:p>
          <a:p>
            <a:r>
              <a:rPr lang="en-US" dirty="0"/>
              <a:t>interaction dimensionality</a:t>
            </a:r>
          </a:p>
          <a:p>
            <a:r>
              <a:rPr lang="en-US" dirty="0"/>
              <a:t>plenty of “setup” time, visualization designs fixed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are these constraints reasonable?  not reasonable?</a:t>
            </a:r>
          </a:p>
        </p:txBody>
      </p:sp>
    </p:spTree>
    <p:extLst>
      <p:ext uri="{BB962C8B-B14F-4D97-AF65-F5344CB8AC3E}">
        <p14:creationId xmlns:p14="http://schemas.microsoft.com/office/powerpoint/2010/main" val="178851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976FE474-46EB-6946-876D-D8BC201D4317}" vid="{19A46F66-2262-FE45-B7D5-9E63F8255A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wudefault</Template>
  <TotalTime>154</TotalTime>
  <Words>3103</Words>
  <Application>Microsoft Macintosh PowerPoint</Application>
  <PresentationFormat>Widescreen</PresentationFormat>
  <Paragraphs>406</Paragraphs>
  <Slides>55</Slides>
  <Notes>34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Consolas</vt:lpstr>
      <vt:lpstr>Office Theme</vt:lpstr>
      <vt:lpstr>Week 6 Performance I</vt:lpstr>
      <vt:lpstr>Administrivia</vt:lpstr>
      <vt:lpstr>PowerPoint Presentation</vt:lpstr>
      <vt:lpstr>Administrivia</vt:lpstr>
      <vt:lpstr>Immens Discussion</vt:lpstr>
      <vt:lpstr>Contrast with Tableau</vt:lpstr>
      <vt:lpstr>The writing</vt:lpstr>
      <vt:lpstr>Expressiveness</vt:lpstr>
      <vt:lpstr>Core contribution</vt:lpstr>
      <vt:lpstr>Applicability</vt:lpstr>
      <vt:lpstr>Space partitioning</vt:lpstr>
      <vt:lpstr>Kyrix Discussion</vt:lpstr>
      <vt:lpstr>Expressiveness</vt:lpstr>
      <vt:lpstr>Core contribution</vt:lpstr>
      <vt:lpstr>Contrast with Immens</vt:lpstr>
      <vt:lpstr>imMens: Real-time Visual Querying of Big Data</vt:lpstr>
      <vt:lpstr>Motivation (1)</vt:lpstr>
      <vt:lpstr>Motivation (2)</vt:lpstr>
      <vt:lpstr>Challenges in Big Data Visualization</vt:lpstr>
      <vt:lpstr>Group By Operation</vt:lpstr>
      <vt:lpstr>Data Cubes</vt:lpstr>
      <vt:lpstr>Example</vt:lpstr>
      <vt:lpstr>Example</vt:lpstr>
      <vt:lpstr>Example</vt:lpstr>
      <vt:lpstr>Related Work: Profiler</vt:lpstr>
      <vt:lpstr>imMens Contributions</vt:lpstr>
      <vt:lpstr>Data Reduction Methods</vt:lpstr>
      <vt:lpstr>PowerPoint Presentation</vt:lpstr>
      <vt:lpstr>PowerPoint Presentation</vt:lpstr>
      <vt:lpstr>Challenge: Real-time interaction</vt:lpstr>
      <vt:lpstr>Challenge: Real-time interaction</vt:lpstr>
      <vt:lpstr>Challenge: Real-time interaction</vt:lpstr>
      <vt:lpstr>Real-time interaction</vt:lpstr>
      <vt:lpstr>Real-time interaction</vt:lpstr>
      <vt:lpstr>Real-time interaction</vt:lpstr>
      <vt:lpstr>Real-time interaction</vt:lpstr>
      <vt:lpstr>Parallel query processing</vt:lpstr>
      <vt:lpstr>Evaluation</vt:lpstr>
      <vt:lpstr>Future Work</vt:lpstr>
      <vt:lpstr>Future Work</vt:lpstr>
      <vt:lpstr>Discussion</vt:lpstr>
      <vt:lpstr>Kyrix: Interactive Pan/Zoom Visualizations at Scale</vt:lpstr>
      <vt:lpstr>Motivation/Intro</vt:lpstr>
      <vt:lpstr>Related Work</vt:lpstr>
      <vt:lpstr>Related Work</vt:lpstr>
      <vt:lpstr>Contributions</vt:lpstr>
      <vt:lpstr>Contributions 1 – Generality </vt:lpstr>
      <vt:lpstr>PowerPoint Presentation</vt:lpstr>
      <vt:lpstr>Contributions 2 – Data driven primitive language  </vt:lpstr>
      <vt:lpstr>Contributions 2 – Data driven primitive language  </vt:lpstr>
      <vt:lpstr>Contributions 3 – Performance Optimization </vt:lpstr>
      <vt:lpstr>Contributions 3 – Performance Optimization </vt:lpstr>
      <vt:lpstr>Contributions 3 – Performance Optimization </vt:lpstr>
      <vt:lpstr>Evaluation/Experiments</vt:lpstr>
      <vt:lpstr>Biased Opinion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6 Tasks</dc:title>
  <dc:creator>Microsoft Office User</dc:creator>
  <cp:lastModifiedBy>Yiru Chen</cp:lastModifiedBy>
  <cp:revision>52</cp:revision>
  <dcterms:created xsi:type="dcterms:W3CDTF">2020-02-19T05:34:29Z</dcterms:created>
  <dcterms:modified xsi:type="dcterms:W3CDTF">2020-02-27T19:41:32Z</dcterms:modified>
</cp:coreProperties>
</file>